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7"/>
  </p:notesMasterIdLst>
  <p:sldIdLst>
    <p:sldId id="266" r:id="rId5"/>
    <p:sldId id="267" r:id="rId6"/>
    <p:sldId id="269" r:id="rId7"/>
    <p:sldId id="275" r:id="rId8"/>
    <p:sldId id="270" r:id="rId9"/>
    <p:sldId id="271" r:id="rId10"/>
    <p:sldId id="276" r:id="rId11"/>
    <p:sldId id="277" r:id="rId12"/>
    <p:sldId id="272" r:id="rId13"/>
    <p:sldId id="278" r:id="rId14"/>
    <p:sldId id="273" r:id="rId15"/>
    <p:sldId id="27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4660"/>
  </p:normalViewPr>
  <p:slideViewPr>
    <p:cSldViewPr snapToGrid="0">
      <p:cViewPr varScale="1">
        <p:scale>
          <a:sx n="77" d="100"/>
          <a:sy n="77" d="100"/>
        </p:scale>
        <p:origin x="96" y="163"/>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2.JPG>
</file>

<file path=ppt/media/image3.jpg>
</file>

<file path=ppt/media/image4.jp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7/17/2020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7/17/2020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7/17/2020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7/17/2020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7/17/2020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7/17/2020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7/17/2020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7/17/2020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7/17/2020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7/17/2020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7/17/2020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7/17/2020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7/17/2020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fireapp-aicoe.herokuapp.co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2020" y="9427"/>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307869" y="3710240"/>
            <a:ext cx="5268177" cy="1086237"/>
          </a:xfrm>
        </p:spPr>
        <p:txBody>
          <a:bodyPr>
            <a:normAutofit/>
          </a:bodyPr>
          <a:lstStyle/>
          <a:p>
            <a:pPr algn="l"/>
            <a:r>
              <a:rPr lang="en-US" sz="3200" dirty="0">
                <a:solidFill>
                  <a:srgbClr val="FFFFFF"/>
                </a:solidFill>
                <a:latin typeface="Calibri" panose="020F0502020204030204" pitchFamily="34" charset="0"/>
                <a:cs typeface="Calibri" panose="020F0502020204030204" pitchFamily="34" charset="0"/>
              </a:rPr>
              <a:t>Fire and smoke detection</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4796477"/>
            <a:ext cx="5268177" cy="1154635"/>
          </a:xfrm>
        </p:spPr>
        <p:txBody>
          <a:bodyPr>
            <a:normAutofit fontScale="77500" lnSpcReduction="20000"/>
          </a:bodyPr>
          <a:lstStyle/>
          <a:p>
            <a:pPr algn="l">
              <a:spcAft>
                <a:spcPts val="600"/>
              </a:spcAft>
            </a:pPr>
            <a:endParaRPr lang="en-US" sz="1800" dirty="0">
              <a:solidFill>
                <a:srgbClr val="FFFFFF"/>
              </a:solidFill>
            </a:endParaRPr>
          </a:p>
          <a:p>
            <a:pPr marL="285750" indent="-285750" algn="l">
              <a:spcAft>
                <a:spcPts val="600"/>
              </a:spcAft>
              <a:buFont typeface="Arial" panose="020B0604020202020204" pitchFamily="34" charset="0"/>
              <a:buChar char="•"/>
            </a:pPr>
            <a:r>
              <a:rPr lang="en-US" sz="1800" dirty="0">
                <a:solidFill>
                  <a:srgbClr val="FFFFFF"/>
                </a:solidFill>
              </a:rPr>
              <a:t>Devdarshan Mishra</a:t>
            </a:r>
          </a:p>
          <a:p>
            <a:pPr marL="285750" indent="-285750" algn="l">
              <a:spcAft>
                <a:spcPts val="600"/>
              </a:spcAft>
              <a:buFont typeface="Arial" panose="020B0604020202020204" pitchFamily="34" charset="0"/>
              <a:buChar char="•"/>
            </a:pPr>
            <a:r>
              <a:rPr lang="en-US" sz="1800" dirty="0">
                <a:solidFill>
                  <a:srgbClr val="FFFFFF"/>
                </a:solidFill>
              </a:rPr>
              <a:t>Chinmaya </a:t>
            </a:r>
            <a:r>
              <a:rPr lang="en-US" sz="1800" dirty="0" err="1">
                <a:solidFill>
                  <a:srgbClr val="FFFFFF"/>
                </a:solidFill>
              </a:rPr>
              <a:t>Sahu</a:t>
            </a:r>
            <a:endParaRPr lang="en-US" sz="1800" dirty="0">
              <a:solidFill>
                <a:srgbClr val="FFFFFF"/>
              </a:solidFill>
            </a:endParaRPr>
          </a:p>
          <a:p>
            <a:pPr algn="r">
              <a:spcAft>
                <a:spcPts val="600"/>
              </a:spcAft>
            </a:pPr>
            <a:r>
              <a:rPr lang="en-US" sz="2100" b="1" dirty="0">
                <a:solidFill>
                  <a:srgbClr val="FFFFFF"/>
                </a:solidFill>
              </a:rPr>
              <a:t>COE-AI LAB</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9CF33-BE3C-4EFA-A783-91A564341FA8}"/>
              </a:ext>
            </a:extLst>
          </p:cNvPr>
          <p:cNvSpPr>
            <a:spLocks noGrp="1"/>
          </p:cNvSpPr>
          <p:nvPr>
            <p:ph type="title"/>
          </p:nvPr>
        </p:nvSpPr>
        <p:spPr/>
        <p:txBody>
          <a:bodyPr/>
          <a:lstStyle/>
          <a:p>
            <a:r>
              <a:rPr lang="en-US" dirty="0"/>
              <a:t>Results Obtained</a:t>
            </a:r>
            <a:endParaRPr lang="en-IN" dirty="0"/>
          </a:p>
        </p:txBody>
      </p:sp>
      <p:pic>
        <p:nvPicPr>
          <p:cNvPr id="4" name="yolo_firedetection2">
            <a:hlinkClick r:id="" action="ppaction://media"/>
            <a:extLst>
              <a:ext uri="{FF2B5EF4-FFF2-40B4-BE49-F238E27FC236}">
                <a16:creationId xmlns:a16="http://schemas.microsoft.com/office/drawing/2014/main" id="{26B3B504-E158-496D-B3C9-A227E1B839A0}"/>
              </a:ext>
            </a:extLst>
          </p:cNvPr>
          <p:cNvPicPr>
            <a:picLocks noGrp="1" noChangeAspect="1"/>
          </p:cNvPicPr>
          <p:nvPr>
            <p:ph idx="1"/>
            <a:videoFile r:link="rId1"/>
            <p:extLst>
              <p:ext uri="{DAA4B4D4-6D71-4841-9C94-3DE7FCFB9230}">
                <p14:media xmlns:p14="http://schemas.microsoft.com/office/powerpoint/2010/main" r:embed="rId2">
                  <p14:trim st="41382" end="180040"/>
                </p14:media>
              </p:ext>
            </p:extLst>
          </p:nvPr>
        </p:nvPicPr>
        <p:blipFill>
          <a:blip r:embed="rId4"/>
          <a:stretch>
            <a:fillRect/>
          </a:stretch>
        </p:blipFill>
        <p:spPr>
          <a:xfrm>
            <a:off x="2519265" y="1733707"/>
            <a:ext cx="7305869" cy="4778272"/>
          </a:xfrm>
        </p:spPr>
      </p:pic>
    </p:spTree>
    <p:extLst>
      <p:ext uri="{BB962C8B-B14F-4D97-AF65-F5344CB8AC3E}">
        <p14:creationId xmlns:p14="http://schemas.microsoft.com/office/powerpoint/2010/main" val="170551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190ED-3B45-461E-9A87-6555DFCE0593}"/>
              </a:ext>
            </a:extLst>
          </p:cNvPr>
          <p:cNvSpPr>
            <a:spLocks noGrp="1"/>
          </p:cNvSpPr>
          <p:nvPr>
            <p:ph type="title"/>
          </p:nvPr>
        </p:nvSpPr>
        <p:spPr/>
        <p:txBody>
          <a:bodyPr/>
          <a:lstStyle/>
          <a:p>
            <a:r>
              <a:rPr lang="en-US" dirty="0"/>
              <a:t>Future Prospects</a:t>
            </a:r>
            <a:endParaRPr lang="en-IN" dirty="0"/>
          </a:p>
        </p:txBody>
      </p:sp>
      <p:sp>
        <p:nvSpPr>
          <p:cNvPr id="3" name="Content Placeholder 2">
            <a:extLst>
              <a:ext uri="{FF2B5EF4-FFF2-40B4-BE49-F238E27FC236}">
                <a16:creationId xmlns:a16="http://schemas.microsoft.com/office/drawing/2014/main" id="{026AB2A7-51D3-442B-B558-F95FB05AEA96}"/>
              </a:ext>
            </a:extLst>
          </p:cNvPr>
          <p:cNvSpPr>
            <a:spLocks noGrp="1"/>
          </p:cNvSpPr>
          <p:nvPr>
            <p:ph idx="1"/>
          </p:nvPr>
        </p:nvSpPr>
        <p:spPr/>
        <p:txBody>
          <a:bodyPr/>
          <a:lstStyle/>
          <a:p>
            <a:r>
              <a:rPr lang="en-US" dirty="0"/>
              <a:t>Work on Image augmentation techniques to solve the problem of overfitting on small dataset.</a:t>
            </a:r>
          </a:p>
          <a:p>
            <a:r>
              <a:rPr lang="en-US" dirty="0"/>
              <a:t>Work on improving accuracy of the model.</a:t>
            </a:r>
          </a:p>
          <a:p>
            <a:endParaRPr lang="en-US" dirty="0"/>
          </a:p>
          <a:p>
            <a:endParaRPr lang="en-IN" dirty="0"/>
          </a:p>
        </p:txBody>
      </p:sp>
    </p:spTree>
    <p:extLst>
      <p:ext uri="{BB962C8B-B14F-4D97-AF65-F5344CB8AC3E}">
        <p14:creationId xmlns:p14="http://schemas.microsoft.com/office/powerpoint/2010/main" val="33957829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A8569-95F1-4203-B590-5028DE699E0B}"/>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DE701A43-4664-4CE4-B1D0-B269D3A5D07C}"/>
              </a:ext>
            </a:extLst>
          </p:cNvPr>
          <p:cNvSpPr>
            <a:spLocks noGrp="1"/>
          </p:cNvSpPr>
          <p:nvPr>
            <p:ph idx="1"/>
          </p:nvPr>
        </p:nvSpPr>
        <p:spPr/>
        <p:txBody>
          <a:bodyPr/>
          <a:lstStyle/>
          <a:p>
            <a:r>
              <a:rPr lang="en-US" dirty="0"/>
              <a:t>There has been number of studies in the field of fire detection providing us with enough resources to learn from and providing us with a scope for improvement.</a:t>
            </a:r>
          </a:p>
          <a:p>
            <a:r>
              <a:rPr lang="en-US" dirty="0"/>
              <a:t>The system shall be capable of continuously monitoring an area for fire detection without human interference and can warn through mails, text messaging or phone calls in case of detecting fire.</a:t>
            </a:r>
          </a:p>
          <a:p>
            <a:r>
              <a:rPr lang="en-US" dirty="0"/>
              <a:t>It is cheap and can provide accuracy along with automation.</a:t>
            </a:r>
          </a:p>
          <a:p>
            <a:r>
              <a:rPr lang="en-US" dirty="0"/>
              <a:t>It can be adopted as a safety measure in houses, factories, schools, theatres, malls etc.</a:t>
            </a:r>
          </a:p>
          <a:p>
            <a:endParaRPr lang="en-US" dirty="0"/>
          </a:p>
        </p:txBody>
      </p:sp>
    </p:spTree>
    <p:extLst>
      <p:ext uri="{BB962C8B-B14F-4D97-AF65-F5344CB8AC3E}">
        <p14:creationId xmlns:p14="http://schemas.microsoft.com/office/powerpoint/2010/main" val="3376642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26618-469A-4E0B-856E-FEB8F2C600EF}"/>
              </a:ext>
            </a:extLst>
          </p:cNvPr>
          <p:cNvSpPr>
            <a:spLocks noGrp="1"/>
          </p:cNvSpPr>
          <p:nvPr>
            <p:ph type="title"/>
          </p:nvPr>
        </p:nvSpPr>
        <p:spPr/>
        <p:txBody>
          <a:bodyPr/>
          <a:lstStyle/>
          <a:p>
            <a:r>
              <a:rPr lang="en-US" dirty="0"/>
              <a:t>Why the need?</a:t>
            </a:r>
            <a:endParaRPr lang="en-IN" dirty="0"/>
          </a:p>
        </p:txBody>
      </p:sp>
      <p:sp>
        <p:nvSpPr>
          <p:cNvPr id="3" name="Content Placeholder 2">
            <a:extLst>
              <a:ext uri="{FF2B5EF4-FFF2-40B4-BE49-F238E27FC236}">
                <a16:creationId xmlns:a16="http://schemas.microsoft.com/office/drawing/2014/main" id="{89692DF5-932D-4FD9-A89A-62B543D92E1F}"/>
              </a:ext>
            </a:extLst>
          </p:cNvPr>
          <p:cNvSpPr>
            <a:spLocks noGrp="1"/>
          </p:cNvSpPr>
          <p:nvPr>
            <p:ph idx="1"/>
          </p:nvPr>
        </p:nvSpPr>
        <p:spPr/>
        <p:txBody>
          <a:bodyPr/>
          <a:lstStyle/>
          <a:p>
            <a:r>
              <a:rPr lang="en-US" dirty="0">
                <a:latin typeface="proxima-nova"/>
              </a:rPr>
              <a:t>Detecting fire or smoke at an early stage is a crucial to facilitate intervention in time to avoid large-scale damage.</a:t>
            </a:r>
          </a:p>
          <a:p>
            <a:r>
              <a:rPr lang="en-US" dirty="0">
                <a:latin typeface="proxima-nova"/>
              </a:rPr>
              <a:t>Several methods and tools have been using to recognize fire or smoke in visual scenes.</a:t>
            </a:r>
          </a:p>
          <a:p>
            <a:r>
              <a:rPr lang="en-US" dirty="0"/>
              <a:t>Most of the traditional fire and smoke detection methods use sensor-based tools, which are supposed to detect the presence of the smoke or flame. </a:t>
            </a:r>
          </a:p>
          <a:p>
            <a:r>
              <a:rPr lang="en-US" dirty="0"/>
              <a:t>The main disadvantage of such sensors is that they can generally only recognize fire or flame near the places where they are installed, and this limits their effectiveness in large covered areas.</a:t>
            </a:r>
          </a:p>
          <a:p>
            <a:r>
              <a:rPr lang="en-US" dirty="0"/>
              <a:t>Therefore we propose to use deep learning as an effective solution to the above problem.</a:t>
            </a:r>
            <a:endParaRPr lang="en-IN" dirty="0"/>
          </a:p>
        </p:txBody>
      </p:sp>
    </p:spTree>
    <p:extLst>
      <p:ext uri="{BB962C8B-B14F-4D97-AF65-F5344CB8AC3E}">
        <p14:creationId xmlns:p14="http://schemas.microsoft.com/office/powerpoint/2010/main" val="3092977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F30E5-B89E-4634-A78D-31F6528D3474}"/>
              </a:ext>
            </a:extLst>
          </p:cNvPr>
          <p:cNvSpPr>
            <a:spLocks noGrp="1"/>
          </p:cNvSpPr>
          <p:nvPr>
            <p:ph type="title"/>
          </p:nvPr>
        </p:nvSpPr>
        <p:spPr/>
        <p:txBody>
          <a:bodyPr/>
          <a:lstStyle/>
          <a:p>
            <a:r>
              <a:rPr lang="en-IN" dirty="0"/>
              <a:t>Possible ideas for implementation </a:t>
            </a:r>
          </a:p>
        </p:txBody>
      </p:sp>
      <p:sp>
        <p:nvSpPr>
          <p:cNvPr id="3" name="Content Placeholder 2">
            <a:extLst>
              <a:ext uri="{FF2B5EF4-FFF2-40B4-BE49-F238E27FC236}">
                <a16:creationId xmlns:a16="http://schemas.microsoft.com/office/drawing/2014/main" id="{5648A40F-C381-4EAE-9B43-224860F43977}"/>
              </a:ext>
            </a:extLst>
          </p:cNvPr>
          <p:cNvSpPr>
            <a:spLocks noGrp="1"/>
          </p:cNvSpPr>
          <p:nvPr>
            <p:ph idx="1"/>
          </p:nvPr>
        </p:nvSpPr>
        <p:spPr/>
        <p:txBody>
          <a:bodyPr>
            <a:normAutofit/>
          </a:bodyPr>
          <a:lstStyle/>
          <a:p>
            <a:r>
              <a:rPr lang="en-US" dirty="0"/>
              <a:t>We can annotate our own dataset of collected images and use YOLOv3 along with the </a:t>
            </a:r>
            <a:r>
              <a:rPr lang="en-US" dirty="0" err="1"/>
              <a:t>CustomVideoObjectDetection</a:t>
            </a:r>
            <a:r>
              <a:rPr lang="en-US" dirty="0"/>
              <a:t> class of </a:t>
            </a:r>
            <a:r>
              <a:rPr lang="en-US" dirty="0" err="1"/>
              <a:t>imageai</a:t>
            </a:r>
            <a:r>
              <a:rPr lang="en-US" dirty="0"/>
              <a:t> module to train our Fire Detection model. </a:t>
            </a:r>
          </a:p>
          <a:p>
            <a:r>
              <a:rPr lang="en-US" dirty="0"/>
              <a:t>The advantage of using yolo for training is that we would require less amount of data for achieving a good accuracy.</a:t>
            </a:r>
          </a:p>
          <a:p>
            <a:r>
              <a:rPr lang="en-US" dirty="0"/>
              <a:t>However the main disadvantage lies in the fact that data collection and annotation will take time since we need to manually draw the bounding boxes.</a:t>
            </a:r>
          </a:p>
          <a:p>
            <a:r>
              <a:rPr lang="en-US" dirty="0"/>
              <a:t>Processing of the frames of the input video is time consuming in nature.</a:t>
            </a:r>
          </a:p>
        </p:txBody>
      </p:sp>
    </p:spTree>
    <p:extLst>
      <p:ext uri="{BB962C8B-B14F-4D97-AF65-F5344CB8AC3E}">
        <p14:creationId xmlns:p14="http://schemas.microsoft.com/office/powerpoint/2010/main" val="25056930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F30E5-B89E-4634-A78D-31F6528D3474}"/>
              </a:ext>
            </a:extLst>
          </p:cNvPr>
          <p:cNvSpPr>
            <a:spLocks noGrp="1"/>
          </p:cNvSpPr>
          <p:nvPr>
            <p:ph type="title"/>
          </p:nvPr>
        </p:nvSpPr>
        <p:spPr/>
        <p:txBody>
          <a:bodyPr/>
          <a:lstStyle/>
          <a:p>
            <a:r>
              <a:rPr lang="en-IN" dirty="0"/>
              <a:t>Possible ideas for implementation </a:t>
            </a:r>
          </a:p>
        </p:txBody>
      </p:sp>
      <p:sp>
        <p:nvSpPr>
          <p:cNvPr id="3" name="Content Placeholder 2">
            <a:extLst>
              <a:ext uri="{FF2B5EF4-FFF2-40B4-BE49-F238E27FC236}">
                <a16:creationId xmlns:a16="http://schemas.microsoft.com/office/drawing/2014/main" id="{5648A40F-C381-4EAE-9B43-224860F43977}"/>
              </a:ext>
            </a:extLst>
          </p:cNvPr>
          <p:cNvSpPr>
            <a:spLocks noGrp="1"/>
          </p:cNvSpPr>
          <p:nvPr>
            <p:ph idx="1"/>
          </p:nvPr>
        </p:nvSpPr>
        <p:spPr/>
        <p:txBody>
          <a:bodyPr>
            <a:normAutofit/>
          </a:bodyPr>
          <a:lstStyle/>
          <a:p>
            <a:r>
              <a:rPr lang="en-US" dirty="0"/>
              <a:t>Second method that we can apply is to use available datasets consisting of images or videos for fire detection and then apply state of art models such as </a:t>
            </a:r>
            <a:r>
              <a:rPr lang="en-US" dirty="0" err="1"/>
              <a:t>FireNet</a:t>
            </a:r>
            <a:r>
              <a:rPr lang="en-US" dirty="0"/>
              <a:t>, Inception-</a:t>
            </a:r>
            <a:r>
              <a:rPr lang="en-US" dirty="0" err="1"/>
              <a:t>onFire</a:t>
            </a:r>
            <a:r>
              <a:rPr lang="en-US" dirty="0"/>
              <a:t> which are basically modified versions of </a:t>
            </a:r>
            <a:r>
              <a:rPr lang="en-US" dirty="0" err="1"/>
              <a:t>GoogleNet</a:t>
            </a:r>
            <a:r>
              <a:rPr lang="en-US" dirty="0"/>
              <a:t>, VGG, </a:t>
            </a:r>
            <a:r>
              <a:rPr lang="en-US" dirty="0" err="1"/>
              <a:t>Alexnet</a:t>
            </a:r>
            <a:r>
              <a:rPr lang="en-US" dirty="0"/>
              <a:t> etc.</a:t>
            </a:r>
          </a:p>
          <a:p>
            <a:r>
              <a:rPr lang="en-US" dirty="0"/>
              <a:t>The advantage of using the above method is that it is fast in detection and producing output once trained.</a:t>
            </a:r>
          </a:p>
          <a:p>
            <a:r>
              <a:rPr lang="en-US" dirty="0"/>
              <a:t>However the training task would require huge amount of data to avoid overfitting .</a:t>
            </a:r>
          </a:p>
          <a:p>
            <a:r>
              <a:rPr lang="en-US" dirty="0"/>
              <a:t>One more disadvantage is the system requirements. The models were trained on systems having 12 GB </a:t>
            </a:r>
            <a:r>
              <a:rPr lang="en-US" dirty="0" err="1"/>
              <a:t>gpu</a:t>
            </a:r>
            <a:r>
              <a:rPr lang="en-US" dirty="0"/>
              <a:t> and high specifications. However the pretrained models were released in the open source and can be used.</a:t>
            </a:r>
          </a:p>
        </p:txBody>
      </p:sp>
    </p:spTree>
    <p:extLst>
      <p:ext uri="{BB962C8B-B14F-4D97-AF65-F5344CB8AC3E}">
        <p14:creationId xmlns:p14="http://schemas.microsoft.com/office/powerpoint/2010/main" val="1799016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FE5BA-07A5-4BB7-9422-E7945644FE25}"/>
              </a:ext>
            </a:extLst>
          </p:cNvPr>
          <p:cNvSpPr>
            <a:spLocks noGrp="1"/>
          </p:cNvSpPr>
          <p:nvPr>
            <p:ph type="title"/>
          </p:nvPr>
        </p:nvSpPr>
        <p:spPr/>
        <p:txBody>
          <a:bodyPr/>
          <a:lstStyle/>
          <a:p>
            <a:r>
              <a:rPr lang="en-US" dirty="0"/>
              <a:t>Libraries to be used</a:t>
            </a:r>
            <a:endParaRPr lang="en-IN" dirty="0"/>
          </a:p>
        </p:txBody>
      </p:sp>
      <p:sp>
        <p:nvSpPr>
          <p:cNvPr id="3" name="Content Placeholder 2">
            <a:extLst>
              <a:ext uri="{FF2B5EF4-FFF2-40B4-BE49-F238E27FC236}">
                <a16:creationId xmlns:a16="http://schemas.microsoft.com/office/drawing/2014/main" id="{31093D27-C038-4FA7-830A-DC7865857F35}"/>
              </a:ext>
            </a:extLst>
          </p:cNvPr>
          <p:cNvSpPr>
            <a:spLocks noGrp="1"/>
          </p:cNvSpPr>
          <p:nvPr>
            <p:ph idx="1"/>
          </p:nvPr>
        </p:nvSpPr>
        <p:spPr/>
        <p:txBody>
          <a:bodyPr>
            <a:normAutofit fontScale="92500" lnSpcReduction="10000"/>
          </a:bodyPr>
          <a:lstStyle/>
          <a:p>
            <a:r>
              <a:rPr lang="en-US" dirty="0"/>
              <a:t>OpenCV</a:t>
            </a:r>
          </a:p>
          <a:p>
            <a:r>
              <a:rPr lang="en-US" dirty="0" err="1"/>
              <a:t>Numpy</a:t>
            </a:r>
            <a:endParaRPr lang="en-US" dirty="0"/>
          </a:p>
          <a:p>
            <a:r>
              <a:rPr lang="en-US" dirty="0"/>
              <a:t>Pandas</a:t>
            </a:r>
          </a:p>
          <a:p>
            <a:r>
              <a:rPr lang="en-US" dirty="0"/>
              <a:t>Matplotlib</a:t>
            </a:r>
          </a:p>
          <a:p>
            <a:r>
              <a:rPr lang="en-IN" dirty="0" err="1"/>
              <a:t>Tensorflow</a:t>
            </a:r>
            <a:endParaRPr lang="en-IN" dirty="0"/>
          </a:p>
          <a:p>
            <a:r>
              <a:rPr lang="en-IN" dirty="0" err="1"/>
              <a:t>Streamlit</a:t>
            </a:r>
            <a:endParaRPr lang="en-IN" dirty="0"/>
          </a:p>
          <a:p>
            <a:r>
              <a:rPr lang="en-IN" dirty="0" err="1"/>
              <a:t>Imutils</a:t>
            </a:r>
            <a:endParaRPr lang="en-IN" dirty="0"/>
          </a:p>
          <a:p>
            <a:r>
              <a:rPr lang="en-IN" dirty="0"/>
              <a:t>Doc2unix</a:t>
            </a:r>
          </a:p>
          <a:p>
            <a:r>
              <a:rPr lang="en-IN" dirty="0"/>
              <a:t>Darknet</a:t>
            </a:r>
          </a:p>
        </p:txBody>
      </p:sp>
    </p:spTree>
    <p:extLst>
      <p:ext uri="{BB962C8B-B14F-4D97-AF65-F5344CB8AC3E}">
        <p14:creationId xmlns:p14="http://schemas.microsoft.com/office/powerpoint/2010/main" val="22026488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9DF26-4E69-472A-9C42-91DB6E1173EE}"/>
              </a:ext>
            </a:extLst>
          </p:cNvPr>
          <p:cNvSpPr>
            <a:spLocks noGrp="1"/>
          </p:cNvSpPr>
          <p:nvPr>
            <p:ph type="title"/>
          </p:nvPr>
        </p:nvSpPr>
        <p:spPr/>
        <p:txBody>
          <a:bodyPr/>
          <a:lstStyle/>
          <a:p>
            <a:r>
              <a:rPr lang="en-IN" dirty="0"/>
              <a:t>Basic work flow diagram</a:t>
            </a:r>
          </a:p>
        </p:txBody>
      </p:sp>
      <p:pic>
        <p:nvPicPr>
          <p:cNvPr id="16" name="Content Placeholder 15">
            <a:extLst>
              <a:ext uri="{FF2B5EF4-FFF2-40B4-BE49-F238E27FC236}">
                <a16:creationId xmlns:a16="http://schemas.microsoft.com/office/drawing/2014/main" id="{75EFBB49-3C38-4B35-88F2-126207865148}"/>
              </a:ext>
            </a:extLst>
          </p:cNvPr>
          <p:cNvPicPr>
            <a:picLocks noGrp="1" noChangeAspect="1"/>
          </p:cNvPicPr>
          <p:nvPr>
            <p:ph idx="1"/>
          </p:nvPr>
        </p:nvPicPr>
        <p:blipFill>
          <a:blip r:embed="rId2"/>
          <a:stretch>
            <a:fillRect/>
          </a:stretch>
        </p:blipFill>
        <p:spPr>
          <a:xfrm>
            <a:off x="907568" y="2278380"/>
            <a:ext cx="10926007" cy="2834640"/>
          </a:xfrm>
        </p:spPr>
      </p:pic>
    </p:spTree>
    <p:extLst>
      <p:ext uri="{BB962C8B-B14F-4D97-AF65-F5344CB8AC3E}">
        <p14:creationId xmlns:p14="http://schemas.microsoft.com/office/powerpoint/2010/main" val="1555374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04B91-116D-423F-A661-2599BFF2D337}"/>
              </a:ext>
            </a:extLst>
          </p:cNvPr>
          <p:cNvSpPr>
            <a:spLocks noGrp="1"/>
          </p:cNvSpPr>
          <p:nvPr>
            <p:ph type="title"/>
          </p:nvPr>
        </p:nvSpPr>
        <p:spPr/>
        <p:txBody>
          <a:bodyPr/>
          <a:lstStyle/>
          <a:p>
            <a:r>
              <a:rPr lang="en-US" dirty="0"/>
              <a:t>Our Proposed Solution</a:t>
            </a:r>
            <a:endParaRPr lang="en-IN" dirty="0"/>
          </a:p>
        </p:txBody>
      </p:sp>
      <p:sp>
        <p:nvSpPr>
          <p:cNvPr id="3" name="Content Placeholder 2">
            <a:extLst>
              <a:ext uri="{FF2B5EF4-FFF2-40B4-BE49-F238E27FC236}">
                <a16:creationId xmlns:a16="http://schemas.microsoft.com/office/drawing/2014/main" id="{DC509B8C-3771-427C-9FB3-9BDEF206323C}"/>
              </a:ext>
            </a:extLst>
          </p:cNvPr>
          <p:cNvSpPr>
            <a:spLocks noGrp="1"/>
          </p:cNvSpPr>
          <p:nvPr>
            <p:ph idx="1"/>
          </p:nvPr>
        </p:nvSpPr>
        <p:spPr/>
        <p:txBody>
          <a:bodyPr>
            <a:normAutofit fontScale="92500"/>
          </a:bodyPr>
          <a:lstStyle/>
          <a:p>
            <a:r>
              <a:rPr lang="en-US" dirty="0"/>
              <a:t>We used YOLOv3 algorithm to train our fire detection model for custom object detection.</a:t>
            </a:r>
          </a:p>
          <a:p>
            <a:r>
              <a:rPr lang="en-US" dirty="0"/>
              <a:t>We annotated our own collected images from the web and used them as a dataset to train our model.</a:t>
            </a:r>
          </a:p>
          <a:p>
            <a:r>
              <a:rPr lang="en-US" dirty="0"/>
              <a:t>Our dataset consisted of around 850 images which consisted of random fire images from google and images extracted from video frames.</a:t>
            </a:r>
          </a:p>
          <a:p>
            <a:r>
              <a:rPr lang="en-US" dirty="0"/>
              <a:t>We used </a:t>
            </a:r>
            <a:r>
              <a:rPr lang="en-US" dirty="0" err="1"/>
              <a:t>DarkNet</a:t>
            </a:r>
            <a:r>
              <a:rPr lang="en-US" dirty="0"/>
              <a:t> framework to train our model in google </a:t>
            </a:r>
            <a:r>
              <a:rPr lang="en-US" dirty="0" err="1"/>
              <a:t>colab</a:t>
            </a:r>
            <a:r>
              <a:rPr lang="en-US" dirty="0"/>
              <a:t> using its GPU support for over 10000 iterations and achieved an accuracy close to 75%.</a:t>
            </a:r>
          </a:p>
          <a:p>
            <a:r>
              <a:rPr lang="en-US" dirty="0"/>
              <a:t>We further built an interactive web app. over our model using </a:t>
            </a:r>
            <a:r>
              <a:rPr lang="en-US" dirty="0" err="1"/>
              <a:t>streamlit</a:t>
            </a:r>
            <a:r>
              <a:rPr lang="en-US" dirty="0"/>
              <a:t> to take images and videos as input and process them to detect fire.</a:t>
            </a:r>
          </a:p>
          <a:p>
            <a:r>
              <a:rPr lang="en-IN" dirty="0"/>
              <a:t>The model is currently deployed in Heroku and can be observed by visiting this </a:t>
            </a:r>
            <a:r>
              <a:rPr lang="en-IN" dirty="0">
                <a:hlinkClick r:id="rId2"/>
              </a:rPr>
              <a:t>link</a:t>
            </a:r>
            <a:r>
              <a:rPr lang="en-IN" dirty="0"/>
              <a:t> .</a:t>
            </a:r>
          </a:p>
        </p:txBody>
      </p:sp>
    </p:spTree>
    <p:extLst>
      <p:ext uri="{BB962C8B-B14F-4D97-AF65-F5344CB8AC3E}">
        <p14:creationId xmlns:p14="http://schemas.microsoft.com/office/powerpoint/2010/main" val="39993567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97FAA-C496-4D16-B002-1DC8DE69CCD7}"/>
              </a:ext>
            </a:extLst>
          </p:cNvPr>
          <p:cNvSpPr>
            <a:spLocks noGrp="1"/>
          </p:cNvSpPr>
          <p:nvPr>
            <p:ph type="title"/>
          </p:nvPr>
        </p:nvSpPr>
        <p:spPr/>
        <p:txBody>
          <a:bodyPr/>
          <a:lstStyle/>
          <a:p>
            <a:r>
              <a:rPr lang="en-US" dirty="0"/>
              <a:t>Challenges faced by us</a:t>
            </a:r>
            <a:endParaRPr lang="en-IN" dirty="0"/>
          </a:p>
        </p:txBody>
      </p:sp>
      <p:sp>
        <p:nvSpPr>
          <p:cNvPr id="3" name="Content Placeholder 2">
            <a:extLst>
              <a:ext uri="{FF2B5EF4-FFF2-40B4-BE49-F238E27FC236}">
                <a16:creationId xmlns:a16="http://schemas.microsoft.com/office/drawing/2014/main" id="{E1843020-2A34-48D2-ADAB-B33CD7276CEA}"/>
              </a:ext>
            </a:extLst>
          </p:cNvPr>
          <p:cNvSpPr>
            <a:spLocks noGrp="1"/>
          </p:cNvSpPr>
          <p:nvPr>
            <p:ph idx="1"/>
          </p:nvPr>
        </p:nvSpPr>
        <p:spPr/>
        <p:txBody>
          <a:bodyPr>
            <a:normAutofit lnSpcReduction="10000"/>
          </a:bodyPr>
          <a:lstStyle/>
          <a:p>
            <a:r>
              <a:rPr lang="en-US"/>
              <a:t>The data </a:t>
            </a:r>
            <a:r>
              <a:rPr lang="en-US" dirty="0"/>
              <a:t>collection and annotation process was time consuming.</a:t>
            </a:r>
          </a:p>
          <a:p>
            <a:r>
              <a:rPr lang="en-US" dirty="0"/>
              <a:t>Fire doesn’t have any specified shape or size and even at times, varies in color, Hence achieving a high accuracy in its detection is a difficult task.</a:t>
            </a:r>
          </a:p>
          <a:p>
            <a:r>
              <a:rPr lang="en-US" dirty="0"/>
              <a:t>We first tried training on our local machines which took a lot of time and didn’t give much accuracy on training over less number of iterations and finally shifted to </a:t>
            </a:r>
            <a:r>
              <a:rPr lang="en-US" dirty="0" err="1"/>
              <a:t>colab</a:t>
            </a:r>
            <a:r>
              <a:rPr lang="en-US" dirty="0"/>
              <a:t> finding no other way.</a:t>
            </a:r>
          </a:p>
          <a:p>
            <a:r>
              <a:rPr lang="en-US" dirty="0" err="1"/>
              <a:t>Streamlit</a:t>
            </a:r>
            <a:r>
              <a:rPr lang="en-US" dirty="0"/>
              <a:t> is a new framework and currently doesn’t have support for many python libraries.</a:t>
            </a:r>
          </a:p>
          <a:p>
            <a:r>
              <a:rPr lang="en-US" dirty="0"/>
              <a:t>Heroku when used as a free service doesn’t provide much ram due to which the frame rate is usually low while displaying the output.</a:t>
            </a:r>
          </a:p>
          <a:p>
            <a:endParaRPr lang="en-IN" dirty="0"/>
          </a:p>
        </p:txBody>
      </p:sp>
    </p:spTree>
    <p:extLst>
      <p:ext uri="{BB962C8B-B14F-4D97-AF65-F5344CB8AC3E}">
        <p14:creationId xmlns:p14="http://schemas.microsoft.com/office/powerpoint/2010/main" val="27879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13CFA-7957-4A58-A9E3-9A810BE8B9CE}"/>
              </a:ext>
            </a:extLst>
          </p:cNvPr>
          <p:cNvSpPr>
            <a:spLocks noGrp="1"/>
          </p:cNvSpPr>
          <p:nvPr>
            <p:ph type="title"/>
          </p:nvPr>
        </p:nvSpPr>
        <p:spPr/>
        <p:txBody>
          <a:bodyPr/>
          <a:lstStyle/>
          <a:p>
            <a:r>
              <a:rPr lang="en-US" dirty="0"/>
              <a:t>Expected Results</a:t>
            </a:r>
            <a:endParaRPr lang="en-IN" dirty="0"/>
          </a:p>
        </p:txBody>
      </p:sp>
      <p:pic>
        <p:nvPicPr>
          <p:cNvPr id="7" name="Content Placeholder 6">
            <a:extLst>
              <a:ext uri="{FF2B5EF4-FFF2-40B4-BE49-F238E27FC236}">
                <a16:creationId xmlns:a16="http://schemas.microsoft.com/office/drawing/2014/main" id="{9EED2E50-DF99-4615-A7E0-8EE8C98F4CC3}"/>
              </a:ext>
            </a:extLst>
          </p:cNvPr>
          <p:cNvPicPr>
            <a:picLocks noGrp="1" noChangeAspect="1"/>
          </p:cNvPicPr>
          <p:nvPr>
            <p:ph idx="1"/>
          </p:nvPr>
        </p:nvPicPr>
        <p:blipFill>
          <a:blip r:embed="rId2"/>
          <a:stretch>
            <a:fillRect/>
          </a:stretch>
        </p:blipFill>
        <p:spPr>
          <a:xfrm>
            <a:off x="6029614" y="2491738"/>
            <a:ext cx="5144832" cy="3596641"/>
          </a:xfrm>
        </p:spPr>
      </p:pic>
      <p:pic>
        <p:nvPicPr>
          <p:cNvPr id="9" name="Picture 8">
            <a:extLst>
              <a:ext uri="{FF2B5EF4-FFF2-40B4-BE49-F238E27FC236}">
                <a16:creationId xmlns:a16="http://schemas.microsoft.com/office/drawing/2014/main" id="{A7DFADB8-CA20-48D4-B152-B5CD2237411B}"/>
              </a:ext>
            </a:extLst>
          </p:cNvPr>
          <p:cNvPicPr>
            <a:picLocks noChangeAspect="1"/>
          </p:cNvPicPr>
          <p:nvPr/>
        </p:nvPicPr>
        <p:blipFill>
          <a:blip r:embed="rId3"/>
          <a:stretch>
            <a:fillRect/>
          </a:stretch>
        </p:blipFill>
        <p:spPr>
          <a:xfrm>
            <a:off x="1017554" y="2491737"/>
            <a:ext cx="5244526" cy="3596641"/>
          </a:xfrm>
          <a:prstGeom prst="rect">
            <a:avLst/>
          </a:prstGeom>
        </p:spPr>
      </p:pic>
    </p:spTree>
    <p:extLst>
      <p:ext uri="{BB962C8B-B14F-4D97-AF65-F5344CB8AC3E}">
        <p14:creationId xmlns:p14="http://schemas.microsoft.com/office/powerpoint/2010/main" val="51815051"/>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purl.org/dc/terms/"/>
    <ds:schemaRef ds:uri="http://schemas.microsoft.com/office/infopath/2007/PartnerControls"/>
    <ds:schemaRef ds:uri="http://schemas.microsoft.com/office/2006/documentManagement/types"/>
    <ds:schemaRef ds:uri="http://schemas.openxmlformats.org/package/2006/metadata/core-properties"/>
    <ds:schemaRef ds:uri="16c05727-aa75-4e4a-9b5f-8a80a1165891"/>
    <ds:schemaRef ds:uri="http://www.w3.org/XML/1998/namespace"/>
    <ds:schemaRef ds:uri="http://purl.org/dc/dcmitype/"/>
    <ds:schemaRef ds:uri="71af3243-3dd4-4a8d-8c0d-dd76da1f02a5"/>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729</Words>
  <Application>Microsoft Office PowerPoint</Application>
  <PresentationFormat>Widescreen</PresentationFormat>
  <Paragraphs>55</Paragraphs>
  <Slides>12</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Franklin Gothic Book</vt:lpstr>
      <vt:lpstr>proxima-nova</vt:lpstr>
      <vt:lpstr>Crop</vt:lpstr>
      <vt:lpstr>Fire and smoke detection</vt:lpstr>
      <vt:lpstr>Why the need?</vt:lpstr>
      <vt:lpstr>Possible ideas for implementation </vt:lpstr>
      <vt:lpstr>Possible ideas for implementation </vt:lpstr>
      <vt:lpstr>Libraries to be used</vt:lpstr>
      <vt:lpstr>Basic work flow diagram</vt:lpstr>
      <vt:lpstr>Our Proposed Solution</vt:lpstr>
      <vt:lpstr>Challenges faced by us</vt:lpstr>
      <vt:lpstr>Expected Results</vt:lpstr>
      <vt:lpstr>Results Obtained</vt:lpstr>
      <vt:lpstr>Future Prospects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2020-06-12T14:44:58Z</dcterms:created>
  <dcterms:modified xsi:type="dcterms:W3CDTF">2020-07-17T16:33:31Z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